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6"/>
  </p:notesMasterIdLst>
  <p:sldIdLst>
    <p:sldId id="266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>
            <p14:sldId id="266"/>
          </p14:sldIdLst>
        </p14:section>
        <p14:section name="Two colums" id="{02E74EE0-1CE4-724E-B4A9-E96F0A243C79}">
          <p14:sldIdLst/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BB72-35A5-D7F3-F657-0EBA06C9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The power of getting it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4874-5F6C-2689-8FE2-FA107A1D7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205579"/>
            <a:ext cx="5807999" cy="1080000"/>
          </a:xfrm>
        </p:spPr>
        <p:txBody>
          <a:bodyPr/>
          <a:lstStyle/>
          <a:p>
            <a:r>
              <a:rPr lang="en-US" sz="2800" dirty="0"/>
              <a:t>Digital display campaigns that are well executed (top 20%) can deliver: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C15FA-2829-C25E-5858-151008838958}"/>
              </a:ext>
            </a:extLst>
          </p:cNvPr>
          <p:cNvSpPr txBox="1">
            <a:spLocks/>
          </p:cNvSpPr>
          <p:nvPr/>
        </p:nvSpPr>
        <p:spPr>
          <a:xfrm>
            <a:off x="288001" y="3285579"/>
            <a:ext cx="2423301" cy="429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0">
                <a:solidFill>
                  <a:schemeClr val="accent3"/>
                </a:solidFill>
              </a:rPr>
              <a:t>5x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2C94B1-BE10-1CB5-5F36-BD8B4E2A0E07}"/>
              </a:ext>
            </a:extLst>
          </p:cNvPr>
          <p:cNvSpPr txBox="1">
            <a:spLocks/>
          </p:cNvSpPr>
          <p:nvPr/>
        </p:nvSpPr>
        <p:spPr>
          <a:xfrm>
            <a:off x="288001" y="4999422"/>
            <a:ext cx="845594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 Awareness     Favorability      Purchase intent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89B792F-847C-E285-341C-49E70D92F240}"/>
              </a:ext>
            </a:extLst>
          </p:cNvPr>
          <p:cNvSpPr/>
          <p:nvPr/>
        </p:nvSpPr>
        <p:spPr>
          <a:xfrm rot="16200000">
            <a:off x="227938" y="5059645"/>
            <a:ext cx="410702" cy="183095"/>
          </a:xfrm>
          <a:prstGeom prst="rightArrow">
            <a:avLst>
              <a:gd name="adj1" fmla="val 4384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3ECDBA5-5942-5DE1-50AB-E444BB42FC5D}"/>
              </a:ext>
            </a:extLst>
          </p:cNvPr>
          <p:cNvSpPr/>
          <p:nvPr/>
        </p:nvSpPr>
        <p:spPr>
          <a:xfrm rot="16200000">
            <a:off x="2729645" y="5073439"/>
            <a:ext cx="410702" cy="183095"/>
          </a:xfrm>
          <a:prstGeom prst="rightArrow">
            <a:avLst>
              <a:gd name="adj1" fmla="val 4384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5276BD7-F12F-2A14-5B79-555A87E31E46}"/>
              </a:ext>
            </a:extLst>
          </p:cNvPr>
          <p:cNvSpPr/>
          <p:nvPr/>
        </p:nvSpPr>
        <p:spPr>
          <a:xfrm rot="16200000">
            <a:off x="5376640" y="5059644"/>
            <a:ext cx="410702" cy="183095"/>
          </a:xfrm>
          <a:prstGeom prst="rightArrow">
            <a:avLst>
              <a:gd name="adj1" fmla="val 4384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7FC46-B972-14C0-186F-2B68D1EFD4DF}"/>
              </a:ext>
            </a:extLst>
          </p:cNvPr>
          <p:cNvSpPr txBox="1"/>
          <p:nvPr/>
        </p:nvSpPr>
        <p:spPr>
          <a:xfrm>
            <a:off x="9053327" y="6642556"/>
            <a:ext cx="30221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Modern Era" panose="02000000000000000000" pitchFamily="2" charset="0"/>
              </a:rPr>
              <a:t>Data Source: IAB UK ‘The Rules of Effectiveness’ study, 2020. </a:t>
            </a:r>
            <a:endParaRPr lang="en-US" sz="800" dirty="0">
              <a:latin typeface="Modern Era" panose="02000000000000000000" pitchFamily="2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5402C6C-B66D-DBD4-C59E-FDF286D9D2BB}"/>
              </a:ext>
            </a:extLst>
          </p:cNvPr>
          <p:cNvSpPr txBox="1">
            <a:spLocks/>
          </p:cNvSpPr>
          <p:nvPr/>
        </p:nvSpPr>
        <p:spPr>
          <a:xfrm>
            <a:off x="288000" y="5960255"/>
            <a:ext cx="8933637" cy="64253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1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1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21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21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21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i="0" dirty="0">
                <a:effectLst/>
                <a:latin typeface="ModernEra-regular" panose="02000000000000000000" pitchFamily="2" charset="0"/>
              </a:rPr>
              <a:t>IAB UK research in collaboration with Kantar analysed the brand metrics of 263 individual campaigns, and 125 cross-media campaigns to show how effective digital display can be, when executed well by examining the top 20% performing digital display campaigns and the difference between a number of brand metrics. </a:t>
            </a:r>
            <a:endParaRPr lang="en-US" sz="1000" dirty="0"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9614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3735</TotalTime>
  <Words>93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Arial</vt:lpstr>
      <vt:lpstr>Calibri</vt:lpstr>
      <vt:lpstr>Modern Era</vt:lpstr>
      <vt:lpstr>Modern Era Bold</vt:lpstr>
      <vt:lpstr>Modern Era ExtraBold</vt:lpstr>
      <vt:lpstr>Modern Era Medium</vt:lpstr>
      <vt:lpstr>ModernEra-regular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The power of getting it right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dcterms:created xsi:type="dcterms:W3CDTF">2022-02-01T19:26:31Z</dcterms:created>
  <dcterms:modified xsi:type="dcterms:W3CDTF">2023-04-05T10:49:03Z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